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91" r:id="rId2"/>
    <p:sldId id="399" r:id="rId3"/>
    <p:sldId id="436" r:id="rId4"/>
    <p:sldId id="421" r:id="rId5"/>
    <p:sldId id="440" r:id="rId6"/>
    <p:sldId id="423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432" r:id="rId16"/>
    <p:sldId id="433" r:id="rId17"/>
    <p:sldId id="435" r:id="rId18"/>
    <p:sldId id="437" r:id="rId19"/>
    <p:sldId id="415" r:id="rId20"/>
    <p:sldId id="434" r:id="rId21"/>
    <p:sldId id="42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D58F4-3F7A-4A2F-9CC3-54F3ADFD7A36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BE9CF-42DD-47A6-86D3-B6F560C42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00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58E15E-6115-4455-9D87-40645ABC27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D35DC4-879E-4BCF-932C-9108CA03645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D8E6C7-DBCC-448A-878E-1B169CE82F5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83518-3671-4034-856A-BF4DBCBB255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730144-00E5-4801-9F16-9AB0F2EAD6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E84473-EC60-45B4-933C-0DB1BB84FAF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E59122-988C-418A-AC72-AD9B4E5F3CF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7BD66-F0CB-41EA-9BB3-77653C34A9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541D1D-2FE6-461F-9B29-F277966D5D3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870492-956A-4667-8F71-7AEB055974C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FD761-38AD-498B-B78C-95E105D47A1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1571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C1CF5-8202-4BCE-8476-FB3F36683FE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5602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39138-2789-4326-87BB-BA4840FB3B9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59778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BC467-42D5-4F6B-9536-988326F2895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23971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7CBF5-1450-484F-AE73-988D929C96C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97203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78422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34182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56058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87497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27382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817B1-D26B-495F-AE1F-84823D217A4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50430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9B1FD-7C1A-4D26-BF76-8092C091395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5469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B12D3-2575-49F8-8135-23BFD5CAB7F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80859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FD438-F010-46F3-96E4-60DE85AC46A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49455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B58F3-917C-4F26-89F5-51AD2BCA740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70944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CB90-296D-48DF-8DC0-F8372564F19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94204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2C58D-920C-4E0B-948B-F8D038F3815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6803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90B20-B641-40EE-B7F6-B5B6AE5E3D0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5277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2350A-12E2-4450-91DB-68763CE7D82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47009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516370"/>
      </p:ext>
    </p:extLst>
  </p:cSld>
  <p:clrMapOvr>
    <a:masterClrMapping/>
  </p:clrMapOvr>
  <p:transition spd="slow" advTm="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4589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3735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1221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374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4AFB5-658B-400B-9094-5F463B2090A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0131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A4F08-6218-4483-849E-12820FD3C4C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68024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24CC0-AA12-4D73-85C5-C79EBE03E91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7212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latin typeface="Arial" pitchFamily="34" charset="0"/>
              </a:defRPr>
            </a:lvl1pPr>
          </a:lstStyle>
          <a:p>
            <a:pPr>
              <a:defRPr/>
            </a:pPr>
            <a:fld id="{5EA597CD-C9E6-446D-89AF-0E8A5F38B55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97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981200" y="1624614"/>
            <a:ext cx="8229600" cy="889986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en-US" altLang="en-US" sz="6600" b="1" u="sng" dirty="0">
                <a:latin typeface="HP001" pitchFamily="34" charset="0"/>
                <a:ea typeface="HP001" pitchFamily="34" charset="0"/>
                <a:cs typeface="HP001" pitchFamily="34" charset="0"/>
              </a:rPr>
            </a:br>
            <a:r>
              <a:rPr lang="en-US" altLang="en-US" sz="6600" b="1" u="sng" dirty="0" err="1">
                <a:latin typeface="HP001 4 hàng" pitchFamily="34" charset="0"/>
                <a:ea typeface="HP001" pitchFamily="34" charset="0"/>
                <a:cs typeface="HP001" pitchFamily="34" charset="0"/>
              </a:rPr>
              <a:t>Tập</a:t>
            </a:r>
            <a:r>
              <a:rPr lang="en-US" altLang="en-US" sz="6600" b="1" u="sng" dirty="0">
                <a:latin typeface="HP001 4 hàng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6600" b="1" u="sng" dirty="0" err="1">
                <a:latin typeface="HP001 4 hàng" pitchFamily="34" charset="0"/>
                <a:ea typeface="HP001" pitchFamily="34" charset="0"/>
                <a:cs typeface="HP001" pitchFamily="34" charset="0"/>
              </a:rPr>
              <a:t>viết</a:t>
            </a:r>
            <a:br>
              <a:rPr lang="en-US" altLang="en-US" sz="6600" b="1" u="sng" dirty="0">
                <a:latin typeface="HP001" pitchFamily="34" charset="0"/>
                <a:ea typeface="HP001" pitchFamily="34" charset="0"/>
                <a:cs typeface="HP001" pitchFamily="34" charset="0"/>
              </a:rPr>
            </a:br>
            <a:r>
              <a:rPr lang="en-US" altLang="en-US" sz="6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  <a:cs typeface="HP001" pitchFamily="34" charset="0"/>
              </a:rPr>
              <a:t>Ôn</a:t>
            </a:r>
            <a:r>
              <a:rPr lang="en-US" altLang="en-US" sz="6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  <a:cs typeface="HP001" pitchFamily="34" charset="0"/>
              </a:rPr>
              <a:t>chữ</a:t>
            </a:r>
            <a:r>
              <a:rPr lang="en-US" altLang="en-US" sz="6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  <a:cs typeface="HP001" pitchFamily="34" charset="0"/>
              </a:rPr>
              <a:t>hoa</a:t>
            </a:r>
            <a:r>
              <a:rPr lang="en-US" altLang="en-US" sz="6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  <a:cs typeface="HP001" pitchFamily="34" charset="0"/>
              </a:rPr>
              <a:t> B</a:t>
            </a:r>
            <a:endParaRPr lang="vi-VN" altLang="en-US" sz="9600" b="1" dirty="0">
              <a:solidFill>
                <a:srgbClr val="FF0000"/>
              </a:solidFill>
              <a:latin typeface="HP001 4 hàng" pitchFamily="34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E89B8E-2D4B-4DA1-9443-38D9A8B0D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EDFCEAD-8665-4FB4-B5BB-56EA65C9CFA9}"/>
              </a:ext>
            </a:extLst>
          </p:cNvPr>
          <p:cNvSpPr txBox="1">
            <a:spLocks/>
          </p:cNvSpPr>
          <p:nvPr/>
        </p:nvSpPr>
        <p:spPr bwMode="auto">
          <a:xfrm>
            <a:off x="1270709" y="566223"/>
            <a:ext cx="10058400" cy="50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br>
              <a:rPr lang="en-US" altLang="en-US" sz="6600" b="1" kern="0" dirty="0">
                <a:latin typeface="HP001" pitchFamily="34" charset="0"/>
                <a:ea typeface="HP001" pitchFamily="34" charset="0"/>
                <a:cs typeface="HP001" pitchFamily="34" charset="0"/>
              </a:rPr>
            </a:br>
            <a:r>
              <a:rPr lang="en-US" altLang="en-US" sz="3600" b="1" kern="0" dirty="0" err="1">
                <a:latin typeface="HP001 4 hàng" pitchFamily="34" charset="0"/>
                <a:ea typeface="HP001" pitchFamily="34" charset="0"/>
                <a:cs typeface="HP001" pitchFamily="34" charset="0"/>
              </a:rPr>
              <a:t>Thứ</a:t>
            </a:r>
            <a:r>
              <a:rPr lang="en-US" altLang="en-US" sz="3600" b="1" kern="0" dirty="0">
                <a:latin typeface="HP001 4 hàng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3600" b="1" kern="0" dirty="0" err="1">
                <a:latin typeface="HP001 4 hàng" pitchFamily="34" charset="0"/>
                <a:ea typeface="HP001" pitchFamily="34" charset="0"/>
                <a:cs typeface="HP001" pitchFamily="34" charset="0"/>
              </a:rPr>
              <a:t>sáu</a:t>
            </a:r>
            <a:r>
              <a:rPr lang="en-US" altLang="en-US" sz="3600" b="1" kern="0" dirty="0">
                <a:latin typeface="HP001 4 hàng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3600" b="1" kern="0" dirty="0" err="1">
                <a:latin typeface="HP001 4 hàng" pitchFamily="34" charset="0"/>
                <a:ea typeface="HP001" pitchFamily="34" charset="0"/>
                <a:cs typeface="HP001" pitchFamily="34" charset="0"/>
              </a:rPr>
              <a:t>ngày</a:t>
            </a:r>
            <a:r>
              <a:rPr lang="en-US" altLang="en-US" sz="3600" b="1" kern="0" dirty="0">
                <a:latin typeface="HP001 4 hàng" pitchFamily="34" charset="0"/>
                <a:ea typeface="HP001" pitchFamily="34" charset="0"/>
                <a:cs typeface="HP001" pitchFamily="34" charset="0"/>
              </a:rPr>
              <a:t> 08 </a:t>
            </a:r>
            <a:r>
              <a:rPr lang="en-US" altLang="en-US" sz="3600" b="1" kern="0" dirty="0" err="1">
                <a:latin typeface="HP001 4 hàng" pitchFamily="34" charset="0"/>
                <a:ea typeface="HP001" pitchFamily="34" charset="0"/>
                <a:cs typeface="HP001" pitchFamily="34" charset="0"/>
              </a:rPr>
              <a:t>tháng</a:t>
            </a:r>
            <a:r>
              <a:rPr lang="en-US" altLang="en-US" sz="3600" b="1" kern="0" dirty="0">
                <a:latin typeface="HP001 4 hàng" pitchFamily="34" charset="0"/>
                <a:ea typeface="HP001" pitchFamily="34" charset="0"/>
                <a:cs typeface="HP001" pitchFamily="34" charset="0"/>
              </a:rPr>
              <a:t> 10 </a:t>
            </a:r>
            <a:r>
              <a:rPr lang="en-US" altLang="en-US" sz="3600" b="1" kern="0" dirty="0" err="1">
                <a:latin typeface="HP001 4 hàng" pitchFamily="34" charset="0"/>
                <a:ea typeface="HP001" pitchFamily="34" charset="0"/>
                <a:cs typeface="HP001" pitchFamily="34" charset="0"/>
              </a:rPr>
              <a:t>năm</a:t>
            </a:r>
            <a:r>
              <a:rPr lang="en-US" altLang="en-US" sz="3600" b="1" kern="0" dirty="0">
                <a:latin typeface="HP001 4 hàng" pitchFamily="34" charset="0"/>
                <a:ea typeface="HP001" pitchFamily="34" charset="0"/>
                <a:cs typeface="HP001" pitchFamily="34" charset="0"/>
              </a:rPr>
              <a:t> 2021</a:t>
            </a:r>
            <a:br>
              <a:rPr lang="en-US" altLang="en-US" sz="3600" b="1" kern="0" dirty="0">
                <a:latin typeface="HP001" pitchFamily="34" charset="0"/>
                <a:ea typeface="HP001" pitchFamily="34" charset="0"/>
                <a:cs typeface="HP001" pitchFamily="34" charset="0"/>
              </a:rPr>
            </a:br>
            <a:endParaRPr lang="vi-VN" altLang="en-US" sz="3600" b="1" kern="0" dirty="0">
              <a:latin typeface="HP001 4 hàng" pitchFamily="34" charset="0"/>
              <a:ea typeface="HP001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9"/>
    </mc:Choice>
    <mc:Fallback xmlns="">
      <p:transition spd="slow" advTm="7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t="27393" r="77333" b="65659"/>
          <a:stretch>
            <a:fillRect/>
          </a:stretch>
        </p:blipFill>
        <p:spPr bwMode="auto">
          <a:xfrm>
            <a:off x="2078039" y="990600"/>
            <a:ext cx="8035925" cy="3124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40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2"/>
    </mc:Choice>
    <mc:Fallback xmlns="">
      <p:transition spd="slow" advTm="219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6" name="Picture 6" descr="yenthe_map_nho1_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1"/>
            <a:ext cx="68580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2062164" y="5549900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160338" algn="l"/>
              </a:tabLst>
            </a:pPr>
            <a:r>
              <a:rPr lang="en-US" altLang="en-US" sz="2800" b="1" i="1">
                <a:solidFill>
                  <a:srgbClr val="000000"/>
                </a:solidFill>
                <a:latin typeface="Times New Roman" pitchFamily="18" charset="0"/>
              </a:rPr>
              <a:t>Bố Hạ một xã ở huyện Yên Thế, tỉnh Bắc Giang,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160338" algn="l"/>
              </a:tabLst>
            </a:pPr>
            <a:r>
              <a:rPr lang="en-US" altLang="en-US" sz="2800" b="1" i="1">
                <a:solidFill>
                  <a:srgbClr val="000000"/>
                </a:solidFill>
                <a:latin typeface="Times New Roman" pitchFamily="18" charset="0"/>
              </a:rPr>
              <a:t>nơi có giống cam ngon nổi tiếng.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9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06"/>
    </mc:Choice>
    <mc:Fallback xmlns="">
      <p:transition spd="slow" advTm="1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am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0"/>
            <a:ext cx="8401050" cy="5740400"/>
          </a:xfrm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724400" y="5867401"/>
            <a:ext cx="274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i="0">
                <a:solidFill>
                  <a:srgbClr val="000000"/>
                </a:solidFill>
                <a:latin typeface="Times New Roman" pitchFamily="18" charset="0"/>
              </a:rPr>
              <a:t>Cam Bố Hạ</a:t>
            </a:r>
          </a:p>
        </p:txBody>
      </p:sp>
    </p:spTree>
    <p:extLst>
      <p:ext uri="{BB962C8B-B14F-4D97-AF65-F5344CB8AC3E}">
        <p14:creationId xmlns:p14="http://schemas.microsoft.com/office/powerpoint/2010/main" val="245145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1"/>
    </mc:Choice>
    <mc:Fallback xmlns="">
      <p:transition spd="slow" advTm="841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2081213" y="3276600"/>
            <a:ext cx="4514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i="1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i="1">
                <a:solidFill>
                  <a:srgbClr val="000000"/>
                </a:solidFill>
                <a:latin typeface="Times New Roman" pitchFamily="18" charset="0"/>
              </a:rPr>
              <a:t>Từ “Bố Hạ” gồm mấy chữ ?</a:t>
            </a: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2106614" y="4648200"/>
            <a:ext cx="8332787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i="1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i="1">
                <a:solidFill>
                  <a:srgbClr val="000000"/>
                </a:solidFill>
                <a:latin typeface="Times New Roman" pitchFamily="18" charset="0"/>
              </a:rPr>
              <a:t>Từ con chữ “B” sang con chữ “ô” ? từ con chữ “H” sang con chữ “a” được viết như thế nào ?</a:t>
            </a:r>
          </a:p>
        </p:txBody>
      </p:sp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2097089" y="3962400"/>
            <a:ext cx="7972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i="1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i="1">
                <a:solidFill>
                  <a:srgbClr val="000000"/>
                </a:solidFill>
                <a:latin typeface="Times New Roman" pitchFamily="18" charset="0"/>
              </a:rPr>
              <a:t>Từ “Bố Hạ” có những con chữ nào cao hai ly rưỡi ?</a:t>
            </a: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2127250" y="5791200"/>
            <a:ext cx="822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i="1">
                <a:solidFill>
                  <a:srgbClr val="000000"/>
                </a:solidFill>
                <a:latin typeface="Times New Roman" pitchFamily="18" charset="0"/>
              </a:rPr>
              <a:t>Khoảng cách giữa các chữ được viết ra sao ?</a:t>
            </a:r>
          </a:p>
        </p:txBody>
      </p:sp>
      <p:pic>
        <p:nvPicPr>
          <p:cNvPr id="16390" name="Picture 8" descr="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t="27393" r="77333" b="65659"/>
          <a:stretch>
            <a:fillRect/>
          </a:stretch>
        </p:blipFill>
        <p:spPr bwMode="auto">
          <a:xfrm>
            <a:off x="3276600" y="762000"/>
            <a:ext cx="5410200" cy="21034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55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39"/>
    </mc:Choice>
    <mc:Fallback xmlns="">
      <p:transition spd="slow" advTm="71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1" grpId="0"/>
      <p:bldP spid="118789" grpId="0"/>
      <p:bldP spid="2" grpId="0"/>
      <p:bldP spid="26646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01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47244" r="7515" b="33896"/>
          <a:stretch>
            <a:fillRect/>
          </a:stretch>
        </p:blipFill>
        <p:spPr bwMode="auto">
          <a:xfrm>
            <a:off x="1752601" y="990601"/>
            <a:ext cx="8689975" cy="1755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AutoShape 8"/>
          <p:cNvSpPr>
            <a:spLocks noChangeArrowheads="1"/>
          </p:cNvSpPr>
          <p:nvPr/>
        </p:nvSpPr>
        <p:spPr bwMode="auto">
          <a:xfrm>
            <a:off x="1749425" y="2873375"/>
            <a:ext cx="8305800" cy="3962400"/>
          </a:xfrm>
          <a:prstGeom prst="cloudCallout">
            <a:avLst>
              <a:gd name="adj1" fmla="val -15426"/>
              <a:gd name="adj2" fmla="val 30810"/>
            </a:avLst>
          </a:prstGeom>
          <a:solidFill>
            <a:srgbClr val="FAF9B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2743200" y="3841751"/>
            <a:ext cx="6324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</a:pPr>
            <a:r>
              <a:rPr lang="en-US" altLang="en-US" sz="2800" i="1">
                <a:solidFill>
                  <a:srgbClr val="0033CC"/>
                </a:solidFill>
                <a:latin typeface="Times New Roman" pitchFamily="18" charset="0"/>
              </a:rPr>
              <a:t>Mượn hình ảnh bầu và bí là những cây khác nhau nhưng leo trên cùng một giàn để khuyên chúng ta phải biết yêu thương, đùm bọc lẫn nhau.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742642"/>
      </p:ext>
    </p:extLst>
  </p:cSld>
  <p:clrMapOvr>
    <a:masterClrMapping/>
  </p:clrMapOvr>
  <p:transition advTm="332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4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1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47244" r="7515" b="33896"/>
          <a:stretch>
            <a:fillRect/>
          </a:stretch>
        </p:blipFill>
        <p:spPr bwMode="auto">
          <a:xfrm>
            <a:off x="1752601" y="533401"/>
            <a:ext cx="8689975" cy="1755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5" name="Picture 3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819400"/>
            <a:ext cx="35417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4" descr="images (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2895600"/>
            <a:ext cx="34258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8948245"/>
      </p:ext>
    </p:extLst>
  </p:cSld>
  <p:clrMapOvr>
    <a:masterClrMapping/>
  </p:clrMapOvr>
  <p:transition advTm="12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01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47244" r="7515" b="33896"/>
          <a:stretch>
            <a:fillRect/>
          </a:stretch>
        </p:blipFill>
        <p:spPr bwMode="auto">
          <a:xfrm>
            <a:off x="1752601" y="533401"/>
            <a:ext cx="8689975" cy="1755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209800" y="3513138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Nhận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xét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độ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cao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trong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câu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tục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ngữ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2209800" y="2819400"/>
            <a:ext cx="632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>
                <a:solidFill>
                  <a:srgbClr val="000000"/>
                </a:solidFill>
                <a:latin typeface="Times New Roman" pitchFamily="18" charset="0"/>
              </a:rPr>
              <a:t>Những chữ nào được viết hoa?</a:t>
            </a: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2209800" y="4271963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Nhận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xét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về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cách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đặt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dấu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thanh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trong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câu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tục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ngữ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2163763" y="5032375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Nhận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xét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về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khoảng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cách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giữa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 con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912102"/>
      </p:ext>
    </p:extLst>
  </p:cSld>
  <p:clrMapOvr>
    <a:masterClrMapping/>
  </p:clrMapOvr>
  <p:transition advTm="1021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build="allAtOnce"/>
      <p:bldP spid="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5556" r="2667" b="20000"/>
          <a:stretch>
            <a:fillRect/>
          </a:stretch>
        </p:blipFill>
        <p:spPr bwMode="auto">
          <a:xfrm>
            <a:off x="2971800" y="838201"/>
            <a:ext cx="6553200" cy="49641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3657600" y="228601"/>
            <a:ext cx="5029200" cy="481013"/>
          </a:xfrm>
          <a:prstGeom prst="rect">
            <a:avLst/>
          </a:prstGeom>
          <a:solidFill>
            <a:srgbClr val="B8E6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THỰC HÀNH VIẾT VỞ</a:t>
            </a:r>
          </a:p>
        </p:txBody>
      </p:sp>
    </p:spTree>
    <p:extLst>
      <p:ext uri="{BB962C8B-B14F-4D97-AF65-F5344CB8AC3E}">
        <p14:creationId xmlns:p14="http://schemas.microsoft.com/office/powerpoint/2010/main" val="3359000053"/>
      </p:ext>
    </p:extLst>
  </p:cSld>
  <p:clrMapOvr>
    <a:masterClrMapping/>
  </p:clrMapOvr>
  <p:transition advTm="6744">
    <p:blind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00300" y="1905001"/>
            <a:ext cx="7391400" cy="267811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 Viết chữ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1 dòng c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ỡ</a:t>
            </a:r>
            <a:r>
              <a:rPr lang="vi-VN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nhỏ.</a:t>
            </a:r>
            <a:endParaRPr lang="en-US" alt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 Viết chữ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1 dòng cỡ nhỏ.</a:t>
            </a:r>
            <a:endParaRPr lang="en-US" alt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 Viết tên riêng: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dòng cỡ nhỏ.</a:t>
            </a:r>
            <a:endParaRPr lang="en-US" alt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 Viết câu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vi-VN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lần.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562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9"/>
    </mc:Choice>
    <mc:Fallback xmlns="">
      <p:transition spd="slow" advTm="18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828800" y="457200"/>
            <a:ext cx="5029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 u="sng">
                <a:solidFill>
                  <a:srgbClr val="000000"/>
                </a:solidFill>
                <a:latin typeface="Times New Roman" pitchFamily="18" charset="0"/>
              </a:rPr>
              <a:t>1- Tư thế ngồi viết: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Lưng thẳng, không tì ngực vào bàn.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Đầu hơi cúi.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Mắt cách vở khoảng 25 đến 30 cm.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Tay phải cầm bút.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Tay trái tì nhẹ lên mép vở để giữ.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Hai chân để song song thoải mái.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i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828800" y="3479801"/>
            <a:ext cx="5562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 u="sng">
                <a:solidFill>
                  <a:srgbClr val="000000"/>
                </a:solidFill>
                <a:latin typeface="Times New Roman" pitchFamily="18" charset="0"/>
              </a:rPr>
              <a:t>2- Cách cầm bút: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Cầm bút bằng 3 ngón tay: ngón cái, ngón trỏ, ngón giữa.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Khi viết, dùng 3 ngón tay di chuyển bút từ trái sang phải, cán bút nghiêng về phía bên phải, cổ tay, khuỷu tay và cánh tay cử động mềm mại, thoải mái;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0">
                <a:solidFill>
                  <a:srgbClr val="000000"/>
                </a:solidFill>
                <a:latin typeface="Times New Roman" pitchFamily="18" charset="0"/>
              </a:rPr>
              <a:t>- Không nên cầm bút tay trái.</a:t>
            </a:r>
          </a:p>
        </p:txBody>
      </p:sp>
      <p:pic>
        <p:nvPicPr>
          <p:cNvPr id="19463" name="Picture 7" descr="Cam b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649663"/>
            <a:ext cx="2895600" cy="2825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chu hoa0005"/>
          <p:cNvPicPr>
            <a:picLocks noChangeAspect="1" noChangeArrowheads="1"/>
          </p:cNvPicPr>
          <p:nvPr/>
        </p:nvPicPr>
        <p:blipFill>
          <a:blip r:embed="rId5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7543800" y="457200"/>
            <a:ext cx="2819400" cy="2667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4" name="Group 31"/>
          <p:cNvGrpSpPr>
            <a:grpSpLocks/>
          </p:cNvGrpSpPr>
          <p:nvPr/>
        </p:nvGrpSpPr>
        <p:grpSpPr bwMode="auto">
          <a:xfrm>
            <a:off x="1524000" y="-38100"/>
            <a:ext cx="9164638" cy="6916738"/>
            <a:chOff x="0" y="-24"/>
            <a:chExt cx="5773" cy="4357"/>
          </a:xfrm>
        </p:grpSpPr>
        <p:pic>
          <p:nvPicPr>
            <p:cNvPr id="22535" name="Picture 32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33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34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35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669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6"/>
    </mc:Choice>
    <mc:Fallback xmlns="">
      <p:transition spd="slow" advTm="14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8229600" y="2514600"/>
            <a:ext cx="2209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srgbClr val="000000"/>
                </a:solidFill>
                <a:latin typeface="Times New Roman" pitchFamily="18" charset="0"/>
              </a:rPr>
              <a:t>Bài viết có những chữ hoa nào ?</a:t>
            </a:r>
          </a:p>
        </p:txBody>
      </p:sp>
      <p:pic>
        <p:nvPicPr>
          <p:cNvPr id="5123" name="Picture 4" descr="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5556" r="2667" b="20000"/>
          <a:stretch>
            <a:fillRect/>
          </a:stretch>
        </p:blipFill>
        <p:spPr bwMode="auto">
          <a:xfrm>
            <a:off x="2286000" y="381000"/>
            <a:ext cx="5486400" cy="6248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0955516"/>
      </p:ext>
    </p:extLst>
  </p:cSld>
  <p:clrMapOvr>
    <a:masterClrMapping/>
  </p:clrMapOvr>
  <p:transition advTm="9071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5556" r="2667" b="20000"/>
          <a:stretch>
            <a:fillRect/>
          </a:stretch>
        </p:blipFill>
        <p:spPr bwMode="auto">
          <a:xfrm>
            <a:off x="2971800" y="838201"/>
            <a:ext cx="6553200" cy="49641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3657600" y="228601"/>
            <a:ext cx="5029200" cy="481013"/>
          </a:xfrm>
          <a:prstGeom prst="rect">
            <a:avLst/>
          </a:prstGeom>
          <a:solidFill>
            <a:srgbClr val="B8E6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THỰC HÀNH VIẾT VỞ</a:t>
            </a:r>
          </a:p>
        </p:txBody>
      </p:sp>
    </p:spTree>
    <p:extLst>
      <p:ext uri="{BB962C8B-B14F-4D97-AF65-F5344CB8AC3E}">
        <p14:creationId xmlns:p14="http://schemas.microsoft.com/office/powerpoint/2010/main" val="2306986492"/>
      </p:ext>
    </p:extLst>
  </p:cSld>
  <p:clrMapOvr>
    <a:masterClrMapping/>
  </p:clrMapOvr>
  <p:transition advTm="6283">
    <p:blind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84478" y="1032174"/>
            <a:ext cx="376782" cy="35998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0090" y="1069093"/>
            <a:ext cx="373916" cy="357244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08735" y="1092483"/>
            <a:ext cx="288128" cy="27528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62574" y="1777660"/>
            <a:ext cx="288128" cy="275281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6893" y="1471570"/>
            <a:ext cx="288128" cy="275281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1237" y="1689907"/>
            <a:ext cx="527149" cy="503644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31485" y="2192333"/>
            <a:ext cx="288128" cy="27528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4585" name="图片 2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666750"/>
            <a:ext cx="3271838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8" name="云形 297"/>
          <p:cNvSpPr/>
          <p:nvPr/>
        </p:nvSpPr>
        <p:spPr>
          <a:xfrm>
            <a:off x="9410701" y="990601"/>
            <a:ext cx="1127125" cy="760413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603" tIns="33871" rIns="67603" bIns="33871" anchor="ctr"/>
          <a:lstStyle/>
          <a:p>
            <a:pPr algn="ctr" defTabSz="6758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39" i="1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30742" y="1085264"/>
            <a:ext cx="447224" cy="427284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4007270" y="1007389"/>
            <a:ext cx="288128" cy="275281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4" y="2881313"/>
            <a:ext cx="5526087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6" name="组合 335"/>
          <p:cNvGrpSpPr/>
          <p:nvPr/>
        </p:nvGrpSpPr>
        <p:grpSpPr>
          <a:xfrm rot="616736" flipH="1">
            <a:off x="3531756" y="1588173"/>
            <a:ext cx="409780" cy="391510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0286" y="2181096"/>
            <a:ext cx="388165" cy="382784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03" tIns="33871" rIns="67603" bIns="33871" anchor="ctr"/>
          <a:lstStyle/>
          <a:p>
            <a:pPr algn="ctr" defTabSz="6758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39" i="1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39" i="1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910956" y="2308778"/>
            <a:ext cx="388165" cy="382784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03" tIns="33871" rIns="67603" bIns="33871" anchor="ctr"/>
          <a:lstStyle/>
          <a:p>
            <a:pPr algn="ctr" defTabSz="6758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39" i="1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39" i="1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35250" y="2201863"/>
            <a:ext cx="7505700" cy="919162"/>
          </a:xfrm>
          <a:prstGeom prst="rect">
            <a:avLst/>
          </a:prstGeom>
          <a:noFill/>
        </p:spPr>
        <p:txBody>
          <a:bodyPr lIns="68381" tIns="34299" rIns="68381" bIns="34299">
            <a:spAutoFit/>
          </a:bodyPr>
          <a:lstStyle>
            <a:lvl1pPr defTabSz="503238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503238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503238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503238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503238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50323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50323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50323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50323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HẸN GẶP LẠI CÁC CON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B3A765-C8A1-4166-90DE-48EA169EA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70536"/>
      </p:ext>
    </p:extLst>
  </p:cSld>
  <p:clrMapOvr>
    <a:masterClrMapping/>
  </p:clrMapOvr>
  <p:transition spd="slow" advTm="167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58025E-6 L -2.5E-6 -0.07222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WordArt 13"/>
          <p:cNvSpPr>
            <a:spLocks noChangeArrowheads="1" noChangeShapeType="1" noTextEdit="1"/>
          </p:cNvSpPr>
          <p:nvPr/>
        </p:nvSpPr>
        <p:spPr bwMode="auto">
          <a:xfrm>
            <a:off x="2971800" y="2667000"/>
            <a:ext cx="578485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prstMaterial="legacyMatte">
              <a:extrusionClr>
                <a:srgbClr val="0000FF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4597A0"/>
                </a:solidFill>
                <a:latin typeface="HP001 4H"/>
              </a:rPr>
              <a:t>B, H , 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9482626"/>
      </p:ext>
    </p:extLst>
  </p:cSld>
  <p:clrMapOvr>
    <a:masterClrMapping/>
  </p:clrMapOvr>
  <p:transition spd="slow" advTm="13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6470650" y="2406650"/>
            <a:ext cx="4121150" cy="954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</a:p>
        </p:txBody>
      </p:sp>
      <p:pic>
        <p:nvPicPr>
          <p:cNvPr id="7171" name="Picture 2" descr="C:\Users\admin\Downloads\Mẫu chữ\MẪU CHỮ ĐÃ XẾP\Chữ hoa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18752" r="12930" b="21092"/>
          <a:stretch>
            <a:fillRect/>
          </a:stretch>
        </p:blipFill>
        <p:spPr bwMode="auto">
          <a:xfrm>
            <a:off x="1727200" y="1482725"/>
            <a:ext cx="4425950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47"/>
          <p:cNvSpPr>
            <a:spLocks noChangeArrowheads="1"/>
          </p:cNvSpPr>
          <p:nvPr/>
        </p:nvSpPr>
        <p:spPr bwMode="auto">
          <a:xfrm>
            <a:off x="6435725" y="1847850"/>
            <a:ext cx="4121150" cy="39703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Gồm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1: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Gần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giống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móc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ngược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trái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phía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lượn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sang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phải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móc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phía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2: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Kết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hợp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cơ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phải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nối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liền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nhau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vòng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xoắn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nhỏ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thân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1981201" y="1117600"/>
            <a:ext cx="8488363" cy="5794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1719263" y="6019801"/>
            <a:ext cx="41148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743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B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957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95"/>
    </mc:Choice>
    <mc:Fallback xmlns="">
      <p:transition spd="slow" advTm="49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25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188C-6310-4894-8DAC-93ED5D281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ILE_20210816_093333_HƯỚNG DẪN VIẾT CHỮ HOA B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D326BF73-80ED-4EC2-A7BE-BA035BEFDCEE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74638"/>
            <a:ext cx="10916645" cy="614115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13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62"/>
    </mc:Choice>
    <mc:Fallback xmlns="">
      <p:transition spd="slow" advTm="55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877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65" objId="4"/>
        <p14:stopEvt time="54559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676401" y="1066800"/>
            <a:ext cx="8913813" cy="584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H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?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?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5638800" y="1754188"/>
            <a:ext cx="2514600" cy="519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Gồm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1676400" y="5867401"/>
            <a:ext cx="4114800" cy="519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H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2743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0000"/>
                </a:solidFill>
                <a:latin typeface="Times New Roman" pitchFamily="18" charset="0"/>
              </a:rPr>
              <a:t>Quan sát, nhận xét chữ hoa H </a:t>
            </a:r>
          </a:p>
        </p:txBody>
      </p:sp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5589589" y="2362201"/>
            <a:ext cx="500062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1: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kết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hợp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2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cơ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bản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cong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trái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lượn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ngang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2: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Kết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hợp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3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cơ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bản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khuyết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ngược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khuyết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xuôi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móc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ngược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phải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3: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Thẳng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đứng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ngắn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t="15524" r="37804" b="11458"/>
          <a:stretch>
            <a:fillRect/>
          </a:stretch>
        </p:blipFill>
        <p:spPr bwMode="auto">
          <a:xfrm>
            <a:off x="1828800" y="1952625"/>
            <a:ext cx="34607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27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82"/>
    </mc:Choice>
    <mc:Fallback xmlns="">
      <p:transition spd="slow" advTm="43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4124" grpId="0" animBg="1"/>
      <p:bldP spid="2" grpId="0" animBg="1"/>
      <p:bldP spid="13210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816_093504_HƯỚNG DẪN VIẾT CHỮ HOA H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EB2B0055-2E28-4CAF-852C-EE35543687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330" y="-31668"/>
            <a:ext cx="10946296" cy="6157832"/>
          </a:xfrm>
        </p:spPr>
      </p:pic>
    </p:spTree>
    <p:extLst>
      <p:ext uri="{BB962C8B-B14F-4D97-AF65-F5344CB8AC3E}">
        <p14:creationId xmlns:p14="http://schemas.microsoft.com/office/powerpoint/2010/main" val="423230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69"/>
    </mc:Choice>
    <mc:Fallback xmlns="">
      <p:transition spd="slow" advTm="66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4" objId="4"/>
        <p14:triggerEvt type="onClick" time="2344" objId="4"/>
        <p14:stopEvt time="64537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870075" y="1062039"/>
            <a:ext cx="8686800" cy="5794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5638800" y="2362200"/>
            <a:ext cx="4495800" cy="2654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Gồm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sự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kết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hợp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3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cơ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trái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nhỏ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lượn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ngang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ngắn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trái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to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nối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liền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nhau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thành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vòng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xoắn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nhỏ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1981200" y="5867401"/>
            <a:ext cx="4114800" cy="519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743200" y="239713"/>
            <a:ext cx="6629400" cy="6413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T </a:t>
            </a:r>
          </a:p>
        </p:txBody>
      </p:sp>
      <p:pic>
        <p:nvPicPr>
          <p:cNvPr id="112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0" t="15152" r="41389" b="7945"/>
          <a:stretch>
            <a:fillRect/>
          </a:stretch>
        </p:blipFill>
        <p:spPr>
          <a:xfrm>
            <a:off x="2286001" y="1949450"/>
            <a:ext cx="2581275" cy="347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73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54"/>
    </mc:Choice>
    <mc:Fallback xmlns="">
      <p:transition spd="slow" advTm="41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412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816_093450_HƯỚNG DẪN VIẾT CHỮ HOA T - CỠ CHỮ 2,5 LY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944F31DC-7BD3-4A2D-931C-9E24B11169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715" y="238539"/>
            <a:ext cx="10371739" cy="5834615"/>
          </a:xfrm>
        </p:spPr>
      </p:pic>
    </p:spTree>
    <p:extLst>
      <p:ext uri="{BB962C8B-B14F-4D97-AF65-F5344CB8AC3E}">
        <p14:creationId xmlns:p14="http://schemas.microsoft.com/office/powerpoint/2010/main" val="354853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87"/>
    </mc:Choice>
    <mc:Fallback xmlns="">
      <p:transition spd="slow" advTm="32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328" objId="3"/>
        <p14:triggerEvt type="onClick" time="5328" objId="3"/>
        <p14:stopEvt time="32687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0.6|50.6|2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|6.9|2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7.1|4|2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8.7|1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8|15.9|3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648</Words>
  <Application>Microsoft Office PowerPoint</Application>
  <PresentationFormat>Widescreen</PresentationFormat>
  <Paragraphs>69</Paragraphs>
  <Slides>21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.VnAristote</vt:lpstr>
      <vt:lpstr>Arial</vt:lpstr>
      <vt:lpstr>Calibri</vt:lpstr>
      <vt:lpstr>HP001</vt:lpstr>
      <vt:lpstr>HP001 4 hàng</vt:lpstr>
      <vt:lpstr>HP001 4H</vt:lpstr>
      <vt:lpstr>Times New Roman</vt:lpstr>
      <vt:lpstr>Default Design</vt:lpstr>
      <vt:lpstr> Tập viết Ôn chữ hoa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Lien</dc:creator>
  <cp:lastModifiedBy>Administrator</cp:lastModifiedBy>
  <cp:revision>14</cp:revision>
  <dcterms:created xsi:type="dcterms:W3CDTF">2021-09-10T17:11:28Z</dcterms:created>
  <dcterms:modified xsi:type="dcterms:W3CDTF">2021-09-28T10:13:12Z</dcterms:modified>
</cp:coreProperties>
</file>